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0"/>
  </p:notesMasterIdLst>
  <p:sldIdLst>
    <p:sldId id="257" r:id="rId2"/>
    <p:sldId id="295" r:id="rId3"/>
    <p:sldId id="273" r:id="rId4"/>
    <p:sldId id="297" r:id="rId5"/>
    <p:sldId id="279" r:id="rId6"/>
    <p:sldId id="281" r:id="rId7"/>
    <p:sldId id="284" r:id="rId8"/>
    <p:sldId id="283" r:id="rId9"/>
    <p:sldId id="287" r:id="rId10"/>
    <p:sldId id="288" r:id="rId11"/>
    <p:sldId id="290" r:id="rId12"/>
    <p:sldId id="291" r:id="rId13"/>
    <p:sldId id="277" r:id="rId14"/>
    <p:sldId id="285" r:id="rId15"/>
    <p:sldId id="296" r:id="rId16"/>
    <p:sldId id="278" r:id="rId17"/>
    <p:sldId id="29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AD81FA-129A-4E8B-B21F-CCAC81251421}">
          <p14:sldIdLst>
            <p14:sldId id="257"/>
            <p14:sldId id="295"/>
            <p14:sldId id="273"/>
            <p14:sldId id="297"/>
          </p14:sldIdLst>
        </p14:section>
        <p14:section name="By Timezones" id="{CCC06010-A8BA-4402-8AF7-6D9B1481C52A}">
          <p14:sldIdLst>
            <p14:sldId id="279"/>
            <p14:sldId id="281"/>
            <p14:sldId id="284"/>
            <p14:sldId id="283"/>
          </p14:sldIdLst>
        </p14:section>
        <p14:section name="By State" id="{0B85CC4B-3437-4442-BE65-6A05467E8D6C}">
          <p14:sldIdLst>
            <p14:sldId id="287"/>
            <p14:sldId id="288"/>
            <p14:sldId id="290"/>
            <p14:sldId id="291"/>
          </p14:sldIdLst>
        </p14:section>
        <p14:section name="By Month" id="{A0A1C400-616E-4A65-BA9C-A4FC99C69758}">
          <p14:sldIdLst>
            <p14:sldId id="277"/>
          </p14:sldIdLst>
        </p14:section>
        <p14:section name="By Day" id="{BAB99A44-9876-49B6-9302-5438D9EAF48E}">
          <p14:sldIdLst>
            <p14:sldId id="285"/>
          </p14:sldIdLst>
        </p14:section>
        <p14:section name="By Hour" id="{E59A4C19-E0D8-4D71-A540-1E4D4D105635}">
          <p14:sldIdLst>
            <p14:sldId id="296"/>
          </p14:sldIdLst>
        </p14:section>
        <p14:section name="By Weather Condition" id="{B0FB777C-068D-4E46-8985-9D2A4645102C}">
          <p14:sldIdLst>
            <p14:sldId id="278"/>
          </p14:sldIdLst>
        </p14:section>
        <p14:section name="Summary" id="{164D39D3-A69A-4A4B-9463-07DDA9BAEAA7}">
          <p14:sldIdLst>
            <p14:sldId id="293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832FA2-381D-430A-9874-ECBC5727A9D6}" v="125" dt="2020-01-11T14:55:57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692" autoAdjust="0"/>
  </p:normalViewPr>
  <p:slideViewPr>
    <p:cSldViewPr snapToGrid="0" showGuides="1">
      <p:cViewPr varScale="1">
        <p:scale>
          <a:sx n="88" d="100"/>
          <a:sy n="88" d="100"/>
        </p:scale>
        <p:origin x="72" y="16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hyperlink" Target="https://www.kaggle.com/sobhanmoosavi/us-accidents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obhanmoosavi/us-accidents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1B4B61-83BF-42F0-BB3B-52B9B3ED1F6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12FB72F-2915-43F0-B690-75EBB6D343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 dirty="0">
              <a:latin typeface="Arial Black" panose="020B0A04020102020204" pitchFamily="34" charset="0"/>
            </a:rPr>
            <a:t>Data: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Kaggle </a:t>
          </a:r>
        </a:p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https://www.kaggle.com/sobhanmoosavi/us-accidents</a:t>
          </a:r>
          <a:br>
            <a:rPr lang="en-US" dirty="0"/>
          </a:br>
          <a:r>
            <a:rPr lang="en-US" b="0" i="0" dirty="0"/>
            <a:t>Population by Time zone(s) (2018) (Source: Wikipedia)</a:t>
          </a:r>
          <a:br>
            <a:rPr lang="en-US" dirty="0"/>
          </a:br>
          <a:r>
            <a:rPr lang="en-US" b="0" i="0" dirty="0"/>
            <a:t>Population by State(s) (2018) (Source: Wikipedia)</a:t>
          </a:r>
          <a:br>
            <a:rPr lang="en-US" dirty="0"/>
          </a:br>
          <a:r>
            <a:rPr lang="en-US" b="0" i="0" dirty="0"/>
            <a:t>Land area (sq. miles) by State(s) (2018) (Source: Wikipedia)</a:t>
          </a:r>
          <a:endParaRPr lang="en-US" dirty="0"/>
        </a:p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88EA1C8E-03C6-408E-BE3B-D8BC1FC37CFE}" type="parTrans" cxnId="{4448F58C-CB38-4DC2-B6D7-0B62652361DA}">
      <dgm:prSet/>
      <dgm:spPr/>
      <dgm:t>
        <a:bodyPr/>
        <a:lstStyle/>
        <a:p>
          <a:endParaRPr lang="en-US"/>
        </a:p>
      </dgm:t>
    </dgm:pt>
    <dgm:pt modelId="{232299F0-5BD0-410D-BB56-58162DA63F00}" type="sibTrans" cxnId="{4448F58C-CB38-4DC2-B6D7-0B62652361DA}">
      <dgm:prSet/>
      <dgm:spPr/>
      <dgm:t>
        <a:bodyPr/>
        <a:lstStyle/>
        <a:p>
          <a:endParaRPr lang="en-US"/>
        </a:p>
      </dgm:t>
    </dgm:pt>
    <dgm:pt modelId="{3FA47201-A068-493C-9DF0-5C394942BEFB}">
      <dgm:prSet custT="1"/>
      <dgm:spPr/>
      <dgm:t>
        <a:bodyPr/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 Black" panose="020B0A04020102020204" pitchFamily="34" charset="0"/>
              <a:ea typeface="+mn-ea"/>
              <a:cs typeface="+mn-cs"/>
            </a:rPr>
            <a:t>Cleanup process include:</a:t>
          </a:r>
        </a:p>
        <a:p>
          <a:pPr marL="0"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dirty="0"/>
            <a:t>Drop columns not being used for analysis</a:t>
          </a:r>
          <a:br>
            <a:rPr lang="en-US" sz="1400" kern="1200" dirty="0"/>
          </a:br>
          <a:r>
            <a:rPr lang="en-US" sz="1400" b="0" i="0" kern="1200" dirty="0"/>
            <a:t>Drop rows with all columns </a:t>
          </a:r>
          <a:r>
            <a:rPr lang="en-US" sz="1400" b="0" i="0" kern="1200" dirty="0" err="1"/>
            <a:t>na</a:t>
          </a:r>
          <a:r>
            <a:rPr lang="en-US" sz="1400" b="0" i="0" kern="1200" dirty="0"/>
            <a:t>/null</a:t>
          </a:r>
          <a:br>
            <a:rPr lang="en-US" sz="1400" kern="1200" dirty="0"/>
          </a:br>
          <a:r>
            <a:rPr lang="en-US" sz="1400" b="0" i="0" kern="1200" dirty="0"/>
            <a:t>Drop rows that have </a:t>
          </a:r>
          <a:r>
            <a:rPr lang="en-US" sz="1400" b="0" i="0" kern="1200" dirty="0" err="1"/>
            <a:t>na</a:t>
          </a:r>
          <a:r>
            <a:rPr lang="en-US" sz="1400" b="0" i="0" kern="1200" dirty="0"/>
            <a:t>/null value for the columns being analyzed</a:t>
          </a:r>
          <a:br>
            <a:rPr lang="en-US" sz="1400" kern="1200" dirty="0"/>
          </a:br>
          <a:r>
            <a:rPr lang="en-US" sz="1400" b="0" i="0" kern="1200" dirty="0"/>
            <a:t>Drop rows which are less than year 2017 &amp; greater than year 2018Additonal</a:t>
          </a:r>
          <a:endParaRPr lang="en-US" sz="1400" b="1" kern="1200" dirty="0"/>
        </a:p>
      </dgm:t>
    </dgm:pt>
    <dgm:pt modelId="{04B685A3-6BEA-416C-B486-D35B92FD7B22}" type="parTrans" cxnId="{16915AF7-19ED-4A0C-A093-30046A90A3ED}">
      <dgm:prSet/>
      <dgm:spPr/>
      <dgm:t>
        <a:bodyPr/>
        <a:lstStyle/>
        <a:p>
          <a:endParaRPr lang="en-US"/>
        </a:p>
      </dgm:t>
    </dgm:pt>
    <dgm:pt modelId="{62AB0911-B473-4922-8C50-D718B5C9F65B}" type="sibTrans" cxnId="{16915AF7-19ED-4A0C-A093-30046A90A3ED}">
      <dgm:prSet/>
      <dgm:spPr/>
      <dgm:t>
        <a:bodyPr/>
        <a:lstStyle/>
        <a:p>
          <a:endParaRPr lang="en-US"/>
        </a:p>
      </dgm:t>
    </dgm:pt>
    <dgm:pt modelId="{909393CD-7239-4956-AD7A-60FA485CCC0E}" type="pres">
      <dgm:prSet presAssocID="{E11B4B61-83BF-42F0-BB3B-52B9B3ED1F63}" presName="root" presStyleCnt="0">
        <dgm:presLayoutVars>
          <dgm:dir/>
          <dgm:resizeHandles val="exact"/>
        </dgm:presLayoutVars>
      </dgm:prSet>
      <dgm:spPr/>
    </dgm:pt>
    <dgm:pt modelId="{E75A4826-B71D-48C6-9180-DA7D1EA1C835}" type="pres">
      <dgm:prSet presAssocID="{912FB72F-2915-43F0-B690-75EBB6D3439A}" presName="compNode" presStyleCnt="0"/>
      <dgm:spPr/>
    </dgm:pt>
    <dgm:pt modelId="{FFF9170D-68CC-470A-8DC4-A57CFEB5885C}" type="pres">
      <dgm:prSet presAssocID="{912FB72F-2915-43F0-B690-75EBB6D3439A}" presName="iconRect" presStyleLbl="node1" presStyleIdx="0" presStyleCnt="2" custLinFactNeighborY="-15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EAFA36E9-4C5F-43B4-8BD5-DE1142DC0DDB}" type="pres">
      <dgm:prSet presAssocID="{912FB72F-2915-43F0-B690-75EBB6D3439A}" presName="iconSpace" presStyleCnt="0"/>
      <dgm:spPr/>
    </dgm:pt>
    <dgm:pt modelId="{261C266E-01BF-472E-9CAC-4323D2DEFE49}" type="pres">
      <dgm:prSet presAssocID="{912FB72F-2915-43F0-B690-75EBB6D3439A}" presName="parTx" presStyleLbl="revTx" presStyleIdx="0" presStyleCnt="4">
        <dgm:presLayoutVars>
          <dgm:chMax val="0"/>
          <dgm:chPref val="0"/>
        </dgm:presLayoutVars>
      </dgm:prSet>
      <dgm:spPr/>
    </dgm:pt>
    <dgm:pt modelId="{72398484-6139-4ADE-B8D9-CCA39E60BD05}" type="pres">
      <dgm:prSet presAssocID="{912FB72F-2915-43F0-B690-75EBB6D3439A}" presName="txSpace" presStyleCnt="0"/>
      <dgm:spPr/>
    </dgm:pt>
    <dgm:pt modelId="{05620137-7B78-4607-82CB-C095BC684AE5}" type="pres">
      <dgm:prSet presAssocID="{912FB72F-2915-43F0-B690-75EBB6D3439A}" presName="desTx" presStyleLbl="revTx" presStyleIdx="1" presStyleCnt="4">
        <dgm:presLayoutVars/>
      </dgm:prSet>
      <dgm:spPr/>
    </dgm:pt>
    <dgm:pt modelId="{9F651158-58E6-4D21-9BF0-CD3E2F67BA33}" type="pres">
      <dgm:prSet presAssocID="{232299F0-5BD0-410D-BB56-58162DA63F00}" presName="sibTrans" presStyleCnt="0"/>
      <dgm:spPr/>
    </dgm:pt>
    <dgm:pt modelId="{1C65E202-6AEF-46F0-938B-BF69BABE9184}" type="pres">
      <dgm:prSet presAssocID="{3FA47201-A068-493C-9DF0-5C394942BEFB}" presName="compNode" presStyleCnt="0"/>
      <dgm:spPr/>
    </dgm:pt>
    <dgm:pt modelId="{05FAE51F-F6D5-464C-A3A3-633F01E5F6D2}" type="pres">
      <dgm:prSet presAssocID="{3FA47201-A068-493C-9DF0-5C394942BEFB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976D4A-DF5A-4644-A1F9-D7A627F5E87E}" type="pres">
      <dgm:prSet presAssocID="{3FA47201-A068-493C-9DF0-5C394942BEFB}" presName="iconSpace" presStyleCnt="0"/>
      <dgm:spPr/>
    </dgm:pt>
    <dgm:pt modelId="{6575AD1E-1647-48E2-94F4-061FBB9ACA95}" type="pres">
      <dgm:prSet presAssocID="{3FA47201-A068-493C-9DF0-5C394942BEFB}" presName="parTx" presStyleLbl="revTx" presStyleIdx="2" presStyleCnt="4">
        <dgm:presLayoutVars>
          <dgm:chMax val="0"/>
          <dgm:chPref val="0"/>
        </dgm:presLayoutVars>
      </dgm:prSet>
      <dgm:spPr/>
    </dgm:pt>
    <dgm:pt modelId="{56D69FBD-F409-4D79-B2E3-76B2205A4EF9}" type="pres">
      <dgm:prSet presAssocID="{3FA47201-A068-493C-9DF0-5C394942BEFB}" presName="txSpace" presStyleCnt="0"/>
      <dgm:spPr/>
    </dgm:pt>
    <dgm:pt modelId="{5AA676D2-9D9F-4C4E-B4A6-49B5EDE3E9D8}" type="pres">
      <dgm:prSet presAssocID="{3FA47201-A068-493C-9DF0-5C394942BEFB}" presName="desTx" presStyleLbl="revTx" presStyleIdx="3" presStyleCnt="4">
        <dgm:presLayoutVars/>
      </dgm:prSet>
      <dgm:spPr/>
    </dgm:pt>
  </dgm:ptLst>
  <dgm:cxnLst>
    <dgm:cxn modelId="{C00F2401-394D-49C8-A9D3-315DD3A79318}" type="presOf" srcId="{912FB72F-2915-43F0-B690-75EBB6D3439A}" destId="{261C266E-01BF-472E-9CAC-4323D2DEFE49}" srcOrd="0" destOrd="0" presId="urn:microsoft.com/office/officeart/2018/2/layout/IconLabelDescriptionList"/>
    <dgm:cxn modelId="{8BE94F1A-06D9-415C-AD2B-500C8D6A3970}" type="presOf" srcId="{E11B4B61-83BF-42F0-BB3B-52B9B3ED1F63}" destId="{909393CD-7239-4956-AD7A-60FA485CCC0E}" srcOrd="0" destOrd="0" presId="urn:microsoft.com/office/officeart/2018/2/layout/IconLabelDescriptionList"/>
    <dgm:cxn modelId="{4448F58C-CB38-4DC2-B6D7-0B62652361DA}" srcId="{E11B4B61-83BF-42F0-BB3B-52B9B3ED1F63}" destId="{912FB72F-2915-43F0-B690-75EBB6D3439A}" srcOrd="0" destOrd="0" parTransId="{88EA1C8E-03C6-408E-BE3B-D8BC1FC37CFE}" sibTransId="{232299F0-5BD0-410D-BB56-58162DA63F00}"/>
    <dgm:cxn modelId="{364C52AB-F58E-490A-8D9B-F55D1BFE011F}" type="presOf" srcId="{3FA47201-A068-493C-9DF0-5C394942BEFB}" destId="{6575AD1E-1647-48E2-94F4-061FBB9ACA95}" srcOrd="0" destOrd="0" presId="urn:microsoft.com/office/officeart/2018/2/layout/IconLabelDescriptionList"/>
    <dgm:cxn modelId="{16915AF7-19ED-4A0C-A093-30046A90A3ED}" srcId="{E11B4B61-83BF-42F0-BB3B-52B9B3ED1F63}" destId="{3FA47201-A068-493C-9DF0-5C394942BEFB}" srcOrd="1" destOrd="0" parTransId="{04B685A3-6BEA-416C-B486-D35B92FD7B22}" sibTransId="{62AB0911-B473-4922-8C50-D718B5C9F65B}"/>
    <dgm:cxn modelId="{A47293F7-FDA7-4E19-B6BD-EDFEDE4C49DA}" type="presParOf" srcId="{909393CD-7239-4956-AD7A-60FA485CCC0E}" destId="{E75A4826-B71D-48C6-9180-DA7D1EA1C835}" srcOrd="0" destOrd="0" presId="urn:microsoft.com/office/officeart/2018/2/layout/IconLabelDescriptionList"/>
    <dgm:cxn modelId="{8AC43FF8-44B0-468C-8840-3630A30F255E}" type="presParOf" srcId="{E75A4826-B71D-48C6-9180-DA7D1EA1C835}" destId="{FFF9170D-68CC-470A-8DC4-A57CFEB5885C}" srcOrd="0" destOrd="0" presId="urn:microsoft.com/office/officeart/2018/2/layout/IconLabelDescriptionList"/>
    <dgm:cxn modelId="{9D90CD17-C6E3-4196-8D1E-54EE9729397C}" type="presParOf" srcId="{E75A4826-B71D-48C6-9180-DA7D1EA1C835}" destId="{EAFA36E9-4C5F-43B4-8BD5-DE1142DC0DDB}" srcOrd="1" destOrd="0" presId="urn:microsoft.com/office/officeart/2018/2/layout/IconLabelDescriptionList"/>
    <dgm:cxn modelId="{AECB6556-1114-4CD7-9C30-0C510587FC3A}" type="presParOf" srcId="{E75A4826-B71D-48C6-9180-DA7D1EA1C835}" destId="{261C266E-01BF-472E-9CAC-4323D2DEFE49}" srcOrd="2" destOrd="0" presId="urn:microsoft.com/office/officeart/2018/2/layout/IconLabelDescriptionList"/>
    <dgm:cxn modelId="{CE708CC5-4057-464F-804F-F5F70375568E}" type="presParOf" srcId="{E75A4826-B71D-48C6-9180-DA7D1EA1C835}" destId="{72398484-6139-4ADE-B8D9-CCA39E60BD05}" srcOrd="3" destOrd="0" presId="urn:microsoft.com/office/officeart/2018/2/layout/IconLabelDescriptionList"/>
    <dgm:cxn modelId="{979406ED-4179-4585-B539-9AE8ECE15B71}" type="presParOf" srcId="{E75A4826-B71D-48C6-9180-DA7D1EA1C835}" destId="{05620137-7B78-4607-82CB-C095BC684AE5}" srcOrd="4" destOrd="0" presId="urn:microsoft.com/office/officeart/2018/2/layout/IconLabelDescriptionList"/>
    <dgm:cxn modelId="{2A7FBF6C-3598-454B-96DF-4AB7A9244A64}" type="presParOf" srcId="{909393CD-7239-4956-AD7A-60FA485CCC0E}" destId="{9F651158-58E6-4D21-9BF0-CD3E2F67BA33}" srcOrd="1" destOrd="0" presId="urn:microsoft.com/office/officeart/2018/2/layout/IconLabelDescriptionList"/>
    <dgm:cxn modelId="{37F803AA-D8BB-4A1D-9185-B2F28D460196}" type="presParOf" srcId="{909393CD-7239-4956-AD7A-60FA485CCC0E}" destId="{1C65E202-6AEF-46F0-938B-BF69BABE9184}" srcOrd="2" destOrd="0" presId="urn:microsoft.com/office/officeart/2018/2/layout/IconLabelDescriptionList"/>
    <dgm:cxn modelId="{70578A04-C6D2-45F7-B376-68327E3DCB67}" type="presParOf" srcId="{1C65E202-6AEF-46F0-938B-BF69BABE9184}" destId="{05FAE51F-F6D5-464C-A3A3-633F01E5F6D2}" srcOrd="0" destOrd="0" presId="urn:microsoft.com/office/officeart/2018/2/layout/IconLabelDescriptionList"/>
    <dgm:cxn modelId="{84FAA484-D28E-4356-A588-D03911BF2703}" type="presParOf" srcId="{1C65E202-6AEF-46F0-938B-BF69BABE9184}" destId="{5D976D4A-DF5A-4644-A1F9-D7A627F5E87E}" srcOrd="1" destOrd="0" presId="urn:microsoft.com/office/officeart/2018/2/layout/IconLabelDescriptionList"/>
    <dgm:cxn modelId="{EA2B5EC9-9CF1-40F3-B95E-BCCF68AC9D39}" type="presParOf" srcId="{1C65E202-6AEF-46F0-938B-BF69BABE9184}" destId="{6575AD1E-1647-48E2-94F4-061FBB9ACA95}" srcOrd="2" destOrd="0" presId="urn:microsoft.com/office/officeart/2018/2/layout/IconLabelDescriptionList"/>
    <dgm:cxn modelId="{85255E00-6032-4CDE-B8C5-680DE1587E25}" type="presParOf" srcId="{1C65E202-6AEF-46F0-938B-BF69BABE9184}" destId="{56D69FBD-F409-4D79-B2E3-76B2205A4EF9}" srcOrd="3" destOrd="0" presId="urn:microsoft.com/office/officeart/2018/2/layout/IconLabelDescriptionList"/>
    <dgm:cxn modelId="{8E75320F-F72E-4916-9729-A1F5309F8CED}" type="presParOf" srcId="{1C65E202-6AEF-46F0-938B-BF69BABE9184}" destId="{5AA676D2-9D9F-4C4E-B4A6-49B5EDE3E9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1B4B61-83BF-42F0-BB3B-52B9B3ED1F6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12FB72F-2915-43F0-B690-75EBB6D343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>
              <a:latin typeface="Arial Black" panose="020B0A04020102020204" pitchFamily="34" charset="0"/>
            </a:rPr>
            <a:t>Hypothesis:</a:t>
          </a:r>
        </a:p>
        <a:p>
          <a:pPr>
            <a:lnSpc>
              <a:spcPct val="100000"/>
            </a:lnSpc>
            <a:defRPr b="1"/>
          </a:pPr>
          <a:r>
            <a:rPr lang="en-US"/>
            <a:t>Based on our data, our predictions was that major States such as California</a:t>
          </a:r>
          <a:endParaRPr lang="en-US" b="1" i="0">
            <a:latin typeface="Arial Black" panose="020B0A04020102020204" pitchFamily="34" charset="0"/>
          </a:endParaRPr>
        </a:p>
        <a:p>
          <a:pPr>
            <a:lnSpc>
              <a:spcPct val="100000"/>
            </a:lnSpc>
            <a:defRPr b="1"/>
          </a:pPr>
          <a:endParaRPr lang="en-US"/>
        </a:p>
      </dgm:t>
    </dgm:pt>
    <dgm:pt modelId="{88EA1C8E-03C6-408E-BE3B-D8BC1FC37CFE}" type="parTrans" cxnId="{4448F58C-CB38-4DC2-B6D7-0B62652361DA}">
      <dgm:prSet/>
      <dgm:spPr/>
      <dgm:t>
        <a:bodyPr/>
        <a:lstStyle/>
        <a:p>
          <a:endParaRPr lang="en-US"/>
        </a:p>
      </dgm:t>
    </dgm:pt>
    <dgm:pt modelId="{232299F0-5BD0-410D-BB56-58162DA63F00}" type="sibTrans" cxnId="{4448F58C-CB38-4DC2-B6D7-0B62652361DA}">
      <dgm:prSet/>
      <dgm:spPr/>
      <dgm:t>
        <a:bodyPr/>
        <a:lstStyle/>
        <a:p>
          <a:endParaRPr lang="en-US"/>
        </a:p>
      </dgm:t>
    </dgm:pt>
    <dgm:pt modelId="{3FA47201-A068-493C-9DF0-5C394942BEFB}">
      <dgm:prSet custT="1"/>
      <dgm:spPr/>
      <dgm:t>
        <a:bodyPr/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 Black" panose="020B0A04020102020204" pitchFamily="34" charset="0"/>
              <a:ea typeface="+mn-ea"/>
              <a:cs typeface="+mn-cs"/>
            </a:rPr>
            <a:t>Questions: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What are the safest areas geographically by Time zone &amp; state?</a:t>
          </a:r>
          <a:br>
            <a:rPr lang="en-US" sz="1400" kern="1200"/>
          </a:br>
          <a:r>
            <a:rPr lang="en-US" sz="1400" kern="1200"/>
            <a:t>Does the pattern for counts of accidents directly correlate to severity of accidents?</a:t>
          </a:r>
          <a:br>
            <a:rPr lang="en-US" sz="1400" kern="1200"/>
          </a:br>
          <a:r>
            <a:rPr lang="en-US" sz="1400" kern="1200"/>
            <a:t>Is there any pattern when number of accidents are aggregated monthly?</a:t>
          </a:r>
          <a:br>
            <a:rPr lang="en-US" sz="1400" kern="1200"/>
          </a:br>
          <a:r>
            <a:rPr lang="en-US" sz="1400" kern="1200"/>
            <a:t>Verify most accidents are during rush hour and is the pattern consistent when viewed aggregated monthly?</a:t>
          </a:r>
          <a:br>
            <a:rPr lang="en-US" sz="1400" kern="1200"/>
          </a:br>
          <a:r>
            <a:rPr lang="en-US" sz="1400" kern="1200"/>
            <a:t>Is rain/snow weather a major factor to the number of accidents?</a:t>
          </a:r>
          <a:endParaRPr lang="en-US" sz="1400" b="1" i="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04B685A3-6BEA-416C-B486-D35B92FD7B22}" type="parTrans" cxnId="{16915AF7-19ED-4A0C-A093-30046A90A3ED}">
      <dgm:prSet/>
      <dgm:spPr/>
      <dgm:t>
        <a:bodyPr/>
        <a:lstStyle/>
        <a:p>
          <a:endParaRPr lang="en-US"/>
        </a:p>
      </dgm:t>
    </dgm:pt>
    <dgm:pt modelId="{62AB0911-B473-4922-8C50-D718B5C9F65B}" type="sibTrans" cxnId="{16915AF7-19ED-4A0C-A093-30046A90A3ED}">
      <dgm:prSet/>
      <dgm:spPr/>
      <dgm:t>
        <a:bodyPr/>
        <a:lstStyle/>
        <a:p>
          <a:endParaRPr lang="en-US"/>
        </a:p>
      </dgm:t>
    </dgm:pt>
    <dgm:pt modelId="{909393CD-7239-4956-AD7A-60FA485CCC0E}" type="pres">
      <dgm:prSet presAssocID="{E11B4B61-83BF-42F0-BB3B-52B9B3ED1F63}" presName="root" presStyleCnt="0">
        <dgm:presLayoutVars>
          <dgm:dir/>
          <dgm:resizeHandles val="exact"/>
        </dgm:presLayoutVars>
      </dgm:prSet>
      <dgm:spPr/>
    </dgm:pt>
    <dgm:pt modelId="{E75A4826-B71D-48C6-9180-DA7D1EA1C835}" type="pres">
      <dgm:prSet presAssocID="{912FB72F-2915-43F0-B690-75EBB6D3439A}" presName="compNode" presStyleCnt="0"/>
      <dgm:spPr/>
    </dgm:pt>
    <dgm:pt modelId="{FFF9170D-68CC-470A-8DC4-A57CFEB5885C}" type="pres">
      <dgm:prSet presAssocID="{912FB72F-2915-43F0-B690-75EBB6D3439A}" presName="iconRect" presStyleLbl="node1" presStyleIdx="0" presStyleCnt="2" custLinFactNeighborY="-15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FA36E9-4C5F-43B4-8BD5-DE1142DC0DDB}" type="pres">
      <dgm:prSet presAssocID="{912FB72F-2915-43F0-B690-75EBB6D3439A}" presName="iconSpace" presStyleCnt="0"/>
      <dgm:spPr/>
    </dgm:pt>
    <dgm:pt modelId="{261C266E-01BF-472E-9CAC-4323D2DEFE49}" type="pres">
      <dgm:prSet presAssocID="{912FB72F-2915-43F0-B690-75EBB6D3439A}" presName="parTx" presStyleLbl="revTx" presStyleIdx="0" presStyleCnt="4" custScaleY="120763">
        <dgm:presLayoutVars>
          <dgm:chMax val="0"/>
          <dgm:chPref val="0"/>
        </dgm:presLayoutVars>
      </dgm:prSet>
      <dgm:spPr/>
    </dgm:pt>
    <dgm:pt modelId="{72398484-6139-4ADE-B8D9-CCA39E60BD05}" type="pres">
      <dgm:prSet presAssocID="{912FB72F-2915-43F0-B690-75EBB6D3439A}" presName="txSpace" presStyleCnt="0"/>
      <dgm:spPr/>
    </dgm:pt>
    <dgm:pt modelId="{05620137-7B78-4607-82CB-C095BC684AE5}" type="pres">
      <dgm:prSet presAssocID="{912FB72F-2915-43F0-B690-75EBB6D3439A}" presName="desTx" presStyleLbl="revTx" presStyleIdx="1" presStyleCnt="4">
        <dgm:presLayoutVars/>
      </dgm:prSet>
      <dgm:spPr/>
    </dgm:pt>
    <dgm:pt modelId="{9F651158-58E6-4D21-9BF0-CD3E2F67BA33}" type="pres">
      <dgm:prSet presAssocID="{232299F0-5BD0-410D-BB56-58162DA63F00}" presName="sibTrans" presStyleCnt="0"/>
      <dgm:spPr/>
    </dgm:pt>
    <dgm:pt modelId="{1C65E202-6AEF-46F0-938B-BF69BABE9184}" type="pres">
      <dgm:prSet presAssocID="{3FA47201-A068-493C-9DF0-5C394942BEFB}" presName="compNode" presStyleCnt="0"/>
      <dgm:spPr/>
    </dgm:pt>
    <dgm:pt modelId="{05FAE51F-F6D5-464C-A3A3-633F01E5F6D2}" type="pres">
      <dgm:prSet presAssocID="{3FA47201-A068-493C-9DF0-5C394942BEF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D976D4A-DF5A-4644-A1F9-D7A627F5E87E}" type="pres">
      <dgm:prSet presAssocID="{3FA47201-A068-493C-9DF0-5C394942BEFB}" presName="iconSpace" presStyleCnt="0"/>
      <dgm:spPr/>
    </dgm:pt>
    <dgm:pt modelId="{6575AD1E-1647-48E2-94F4-061FBB9ACA95}" type="pres">
      <dgm:prSet presAssocID="{3FA47201-A068-493C-9DF0-5C394942BEFB}" presName="parTx" presStyleLbl="revTx" presStyleIdx="2" presStyleCnt="4" custScaleX="109047">
        <dgm:presLayoutVars>
          <dgm:chMax val="0"/>
          <dgm:chPref val="0"/>
        </dgm:presLayoutVars>
      </dgm:prSet>
      <dgm:spPr/>
    </dgm:pt>
    <dgm:pt modelId="{56D69FBD-F409-4D79-B2E3-76B2205A4EF9}" type="pres">
      <dgm:prSet presAssocID="{3FA47201-A068-493C-9DF0-5C394942BEFB}" presName="txSpace" presStyleCnt="0"/>
      <dgm:spPr/>
    </dgm:pt>
    <dgm:pt modelId="{5AA676D2-9D9F-4C4E-B4A6-49B5EDE3E9D8}" type="pres">
      <dgm:prSet presAssocID="{3FA47201-A068-493C-9DF0-5C394942BEFB}" presName="desTx" presStyleLbl="revTx" presStyleIdx="3" presStyleCnt="4">
        <dgm:presLayoutVars/>
      </dgm:prSet>
      <dgm:spPr/>
    </dgm:pt>
  </dgm:ptLst>
  <dgm:cxnLst>
    <dgm:cxn modelId="{C00F2401-394D-49C8-A9D3-315DD3A79318}" type="presOf" srcId="{912FB72F-2915-43F0-B690-75EBB6D3439A}" destId="{261C266E-01BF-472E-9CAC-4323D2DEFE49}" srcOrd="0" destOrd="0" presId="urn:microsoft.com/office/officeart/2018/2/layout/IconLabelDescriptionList"/>
    <dgm:cxn modelId="{8BE94F1A-06D9-415C-AD2B-500C8D6A3970}" type="presOf" srcId="{E11B4B61-83BF-42F0-BB3B-52B9B3ED1F63}" destId="{909393CD-7239-4956-AD7A-60FA485CCC0E}" srcOrd="0" destOrd="0" presId="urn:microsoft.com/office/officeart/2018/2/layout/IconLabelDescriptionList"/>
    <dgm:cxn modelId="{4448F58C-CB38-4DC2-B6D7-0B62652361DA}" srcId="{E11B4B61-83BF-42F0-BB3B-52B9B3ED1F63}" destId="{912FB72F-2915-43F0-B690-75EBB6D3439A}" srcOrd="0" destOrd="0" parTransId="{88EA1C8E-03C6-408E-BE3B-D8BC1FC37CFE}" sibTransId="{232299F0-5BD0-410D-BB56-58162DA63F00}"/>
    <dgm:cxn modelId="{364C52AB-F58E-490A-8D9B-F55D1BFE011F}" type="presOf" srcId="{3FA47201-A068-493C-9DF0-5C394942BEFB}" destId="{6575AD1E-1647-48E2-94F4-061FBB9ACA95}" srcOrd="0" destOrd="0" presId="urn:microsoft.com/office/officeart/2018/2/layout/IconLabelDescriptionList"/>
    <dgm:cxn modelId="{16915AF7-19ED-4A0C-A093-30046A90A3ED}" srcId="{E11B4B61-83BF-42F0-BB3B-52B9B3ED1F63}" destId="{3FA47201-A068-493C-9DF0-5C394942BEFB}" srcOrd="1" destOrd="0" parTransId="{04B685A3-6BEA-416C-B486-D35B92FD7B22}" sibTransId="{62AB0911-B473-4922-8C50-D718B5C9F65B}"/>
    <dgm:cxn modelId="{A47293F7-FDA7-4E19-B6BD-EDFEDE4C49DA}" type="presParOf" srcId="{909393CD-7239-4956-AD7A-60FA485CCC0E}" destId="{E75A4826-B71D-48C6-9180-DA7D1EA1C835}" srcOrd="0" destOrd="0" presId="urn:microsoft.com/office/officeart/2018/2/layout/IconLabelDescriptionList"/>
    <dgm:cxn modelId="{8AC43FF8-44B0-468C-8840-3630A30F255E}" type="presParOf" srcId="{E75A4826-B71D-48C6-9180-DA7D1EA1C835}" destId="{FFF9170D-68CC-470A-8DC4-A57CFEB5885C}" srcOrd="0" destOrd="0" presId="urn:microsoft.com/office/officeart/2018/2/layout/IconLabelDescriptionList"/>
    <dgm:cxn modelId="{9D90CD17-C6E3-4196-8D1E-54EE9729397C}" type="presParOf" srcId="{E75A4826-B71D-48C6-9180-DA7D1EA1C835}" destId="{EAFA36E9-4C5F-43B4-8BD5-DE1142DC0DDB}" srcOrd="1" destOrd="0" presId="urn:microsoft.com/office/officeart/2018/2/layout/IconLabelDescriptionList"/>
    <dgm:cxn modelId="{AECB6556-1114-4CD7-9C30-0C510587FC3A}" type="presParOf" srcId="{E75A4826-B71D-48C6-9180-DA7D1EA1C835}" destId="{261C266E-01BF-472E-9CAC-4323D2DEFE49}" srcOrd="2" destOrd="0" presId="urn:microsoft.com/office/officeart/2018/2/layout/IconLabelDescriptionList"/>
    <dgm:cxn modelId="{CE708CC5-4057-464F-804F-F5F70375568E}" type="presParOf" srcId="{E75A4826-B71D-48C6-9180-DA7D1EA1C835}" destId="{72398484-6139-4ADE-B8D9-CCA39E60BD05}" srcOrd="3" destOrd="0" presId="urn:microsoft.com/office/officeart/2018/2/layout/IconLabelDescriptionList"/>
    <dgm:cxn modelId="{979406ED-4179-4585-B539-9AE8ECE15B71}" type="presParOf" srcId="{E75A4826-B71D-48C6-9180-DA7D1EA1C835}" destId="{05620137-7B78-4607-82CB-C095BC684AE5}" srcOrd="4" destOrd="0" presId="urn:microsoft.com/office/officeart/2018/2/layout/IconLabelDescriptionList"/>
    <dgm:cxn modelId="{2A7FBF6C-3598-454B-96DF-4AB7A9244A64}" type="presParOf" srcId="{909393CD-7239-4956-AD7A-60FA485CCC0E}" destId="{9F651158-58E6-4D21-9BF0-CD3E2F67BA33}" srcOrd="1" destOrd="0" presId="urn:microsoft.com/office/officeart/2018/2/layout/IconLabelDescriptionList"/>
    <dgm:cxn modelId="{37F803AA-D8BB-4A1D-9185-B2F28D460196}" type="presParOf" srcId="{909393CD-7239-4956-AD7A-60FA485CCC0E}" destId="{1C65E202-6AEF-46F0-938B-BF69BABE9184}" srcOrd="2" destOrd="0" presId="urn:microsoft.com/office/officeart/2018/2/layout/IconLabelDescriptionList"/>
    <dgm:cxn modelId="{70578A04-C6D2-45F7-B376-68327E3DCB67}" type="presParOf" srcId="{1C65E202-6AEF-46F0-938B-BF69BABE9184}" destId="{05FAE51F-F6D5-464C-A3A3-633F01E5F6D2}" srcOrd="0" destOrd="0" presId="urn:microsoft.com/office/officeart/2018/2/layout/IconLabelDescriptionList"/>
    <dgm:cxn modelId="{84FAA484-D28E-4356-A588-D03911BF2703}" type="presParOf" srcId="{1C65E202-6AEF-46F0-938B-BF69BABE9184}" destId="{5D976D4A-DF5A-4644-A1F9-D7A627F5E87E}" srcOrd="1" destOrd="0" presId="urn:microsoft.com/office/officeart/2018/2/layout/IconLabelDescriptionList"/>
    <dgm:cxn modelId="{EA2B5EC9-9CF1-40F3-B95E-BCCF68AC9D39}" type="presParOf" srcId="{1C65E202-6AEF-46F0-938B-BF69BABE9184}" destId="{6575AD1E-1647-48E2-94F4-061FBB9ACA95}" srcOrd="2" destOrd="0" presId="urn:microsoft.com/office/officeart/2018/2/layout/IconLabelDescriptionList"/>
    <dgm:cxn modelId="{85255E00-6032-4CDE-B8C5-680DE1587E25}" type="presParOf" srcId="{1C65E202-6AEF-46F0-938B-BF69BABE9184}" destId="{56D69FBD-F409-4D79-B2E3-76B2205A4EF9}" srcOrd="3" destOrd="0" presId="urn:microsoft.com/office/officeart/2018/2/layout/IconLabelDescriptionList"/>
    <dgm:cxn modelId="{8E75320F-F72E-4916-9729-A1F5309F8CED}" type="presParOf" srcId="{1C65E202-6AEF-46F0-938B-BF69BABE9184}" destId="{5AA676D2-9D9F-4C4E-B4A6-49B5EDE3E9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9170D-68CC-470A-8DC4-A57CFEB5885C}">
      <dsp:nvSpPr>
        <dsp:cNvPr id="0" name=""/>
        <dsp:cNvSpPr/>
      </dsp:nvSpPr>
      <dsp:spPr>
        <a:xfrm>
          <a:off x="483050" y="0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C266E-01BF-472E-9CAC-4323D2DEFE49}">
      <dsp:nvSpPr>
        <dsp:cNvPr id="0" name=""/>
        <dsp:cNvSpPr/>
      </dsp:nvSpPr>
      <dsp:spPr>
        <a:xfrm>
          <a:off x="483050" y="1697924"/>
          <a:ext cx="4315781" cy="194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 dirty="0">
              <a:latin typeface="Arial Black" panose="020B0A04020102020204" pitchFamily="34" charset="0"/>
            </a:rPr>
            <a:t>Data: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Kaggle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linkClick xmlns:r="http://schemas.openxmlformats.org/officeDocument/2006/relationships" r:id="rId3"/>
            </a:rPr>
            <a:t>https://www.kaggle.com/sobhanmoosavi/us-accidents</a:t>
          </a:r>
          <a:br>
            <a:rPr lang="en-US" sz="1400" kern="1200" dirty="0"/>
          </a:br>
          <a:r>
            <a:rPr lang="en-US" sz="1400" b="0" i="0" kern="1200" dirty="0"/>
            <a:t>Population by Time zone(s) (2018) (Source: Wikipedia)</a:t>
          </a:r>
          <a:br>
            <a:rPr lang="en-US" sz="1400" kern="1200" dirty="0"/>
          </a:br>
          <a:r>
            <a:rPr lang="en-US" sz="1400" b="0" i="0" kern="1200" dirty="0"/>
            <a:t>Population by State(s) (2018) (Source: Wikipedia)</a:t>
          </a:r>
          <a:br>
            <a:rPr lang="en-US" sz="1400" kern="1200" dirty="0"/>
          </a:br>
          <a:r>
            <a:rPr lang="en-US" sz="1400" b="0" i="0" kern="1200" dirty="0"/>
            <a:t>Land area (sq. miles) by State(s) (2018) (Source: Wikipedia)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kern="1200" dirty="0"/>
        </a:p>
      </dsp:txBody>
      <dsp:txXfrm>
        <a:off x="483050" y="1697924"/>
        <a:ext cx="4315781" cy="1942101"/>
      </dsp:txXfrm>
    </dsp:sp>
    <dsp:sp modelId="{05620137-7B78-4607-82CB-C095BC684AE5}">
      <dsp:nvSpPr>
        <dsp:cNvPr id="0" name=""/>
        <dsp:cNvSpPr/>
      </dsp:nvSpPr>
      <dsp:spPr>
        <a:xfrm>
          <a:off x="483050" y="3726747"/>
          <a:ext cx="4315781" cy="608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AE51F-F6D5-464C-A3A3-633F01E5F6D2}">
      <dsp:nvSpPr>
        <dsp:cNvPr id="0" name=""/>
        <dsp:cNvSpPr/>
      </dsp:nvSpPr>
      <dsp:spPr>
        <a:xfrm>
          <a:off x="5554093" y="949"/>
          <a:ext cx="1510523" cy="151052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5AD1E-1647-48E2-94F4-061FBB9ACA95}">
      <dsp:nvSpPr>
        <dsp:cNvPr id="0" name=""/>
        <dsp:cNvSpPr/>
      </dsp:nvSpPr>
      <dsp:spPr>
        <a:xfrm>
          <a:off x="5554093" y="1697924"/>
          <a:ext cx="4315781" cy="194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 Black" panose="020B0A04020102020204" pitchFamily="34" charset="0"/>
              <a:ea typeface="+mn-ea"/>
              <a:cs typeface="+mn-cs"/>
            </a:rPr>
            <a:t>Cleanup process include:</a:t>
          </a:r>
        </a:p>
        <a:p>
          <a:pPr marL="0"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dirty="0"/>
            <a:t>Drop columns not being used for analysis</a:t>
          </a:r>
          <a:br>
            <a:rPr lang="en-US" sz="1400" kern="1200" dirty="0"/>
          </a:br>
          <a:r>
            <a:rPr lang="en-US" sz="1400" b="0" i="0" kern="1200" dirty="0"/>
            <a:t>Drop rows with all columns </a:t>
          </a:r>
          <a:r>
            <a:rPr lang="en-US" sz="1400" b="0" i="0" kern="1200" dirty="0" err="1"/>
            <a:t>na</a:t>
          </a:r>
          <a:r>
            <a:rPr lang="en-US" sz="1400" b="0" i="0" kern="1200" dirty="0"/>
            <a:t>/null</a:t>
          </a:r>
          <a:br>
            <a:rPr lang="en-US" sz="1400" kern="1200" dirty="0"/>
          </a:br>
          <a:r>
            <a:rPr lang="en-US" sz="1400" b="0" i="0" kern="1200" dirty="0"/>
            <a:t>Drop rows that have </a:t>
          </a:r>
          <a:r>
            <a:rPr lang="en-US" sz="1400" b="0" i="0" kern="1200" dirty="0" err="1"/>
            <a:t>na</a:t>
          </a:r>
          <a:r>
            <a:rPr lang="en-US" sz="1400" b="0" i="0" kern="1200" dirty="0"/>
            <a:t>/null value for the columns being analyzed</a:t>
          </a:r>
          <a:br>
            <a:rPr lang="en-US" sz="1400" kern="1200" dirty="0"/>
          </a:br>
          <a:r>
            <a:rPr lang="en-US" sz="1400" b="0" i="0" kern="1200" dirty="0"/>
            <a:t>Drop rows which are less than year 2017 &amp; greater than year 2018Additonal</a:t>
          </a:r>
          <a:endParaRPr lang="en-US" sz="1400" b="1" kern="1200" dirty="0"/>
        </a:p>
      </dsp:txBody>
      <dsp:txXfrm>
        <a:off x="5554093" y="1697924"/>
        <a:ext cx="4315781" cy="1942101"/>
      </dsp:txXfrm>
    </dsp:sp>
    <dsp:sp modelId="{5AA676D2-9D9F-4C4E-B4A6-49B5EDE3E9D8}">
      <dsp:nvSpPr>
        <dsp:cNvPr id="0" name=""/>
        <dsp:cNvSpPr/>
      </dsp:nvSpPr>
      <dsp:spPr>
        <a:xfrm>
          <a:off x="5554093" y="3726747"/>
          <a:ext cx="4315781" cy="608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9170D-68CC-470A-8DC4-A57CFEB5885C}">
      <dsp:nvSpPr>
        <dsp:cNvPr id="0" name=""/>
        <dsp:cNvSpPr/>
      </dsp:nvSpPr>
      <dsp:spPr>
        <a:xfrm>
          <a:off x="292600" y="-95106"/>
          <a:ext cx="1509048" cy="13671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C266E-01BF-472E-9CAC-4323D2DEFE49}">
      <dsp:nvSpPr>
        <dsp:cNvPr id="0" name=""/>
        <dsp:cNvSpPr/>
      </dsp:nvSpPr>
      <dsp:spPr>
        <a:xfrm>
          <a:off x="292600" y="1159592"/>
          <a:ext cx="4311566" cy="3271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>
              <a:latin typeface="Arial Black" panose="020B0A04020102020204" pitchFamily="34" charset="0"/>
            </a:rPr>
            <a:t>Hypothesis: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Based on our data, our predictions was that major States such as California</a:t>
          </a:r>
          <a:endParaRPr lang="en-US" sz="1400" b="1" i="0" kern="1200">
            <a:latin typeface="Arial Black" panose="020B0A04020102020204" pitchFamily="34" charset="0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kern="1200"/>
        </a:p>
      </dsp:txBody>
      <dsp:txXfrm>
        <a:off x="292600" y="1159592"/>
        <a:ext cx="4311566" cy="3271598"/>
      </dsp:txXfrm>
    </dsp:sp>
    <dsp:sp modelId="{05620137-7B78-4607-82CB-C095BC684AE5}">
      <dsp:nvSpPr>
        <dsp:cNvPr id="0" name=""/>
        <dsp:cNvSpPr/>
      </dsp:nvSpPr>
      <dsp:spPr>
        <a:xfrm>
          <a:off x="292600" y="4228438"/>
          <a:ext cx="4311566" cy="1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AE51F-F6D5-464C-A3A3-633F01E5F6D2}">
      <dsp:nvSpPr>
        <dsp:cNvPr id="0" name=""/>
        <dsp:cNvSpPr/>
      </dsp:nvSpPr>
      <dsp:spPr>
        <a:xfrm>
          <a:off x="5553725" y="5624"/>
          <a:ext cx="1509048" cy="13671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5AD1E-1647-48E2-94F4-061FBB9ACA95}">
      <dsp:nvSpPr>
        <dsp:cNvPr id="0" name=""/>
        <dsp:cNvSpPr/>
      </dsp:nvSpPr>
      <dsp:spPr>
        <a:xfrm>
          <a:off x="5358691" y="1541569"/>
          <a:ext cx="4701634" cy="270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 Black" panose="020B0A04020102020204" pitchFamily="34" charset="0"/>
              <a:ea typeface="+mn-ea"/>
              <a:cs typeface="+mn-cs"/>
            </a:rPr>
            <a:t>Questions: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What are the safest areas geographically by Time zone &amp; state?</a:t>
          </a:r>
          <a:br>
            <a:rPr lang="en-US" sz="1400" kern="1200"/>
          </a:br>
          <a:r>
            <a:rPr lang="en-US" sz="1400" kern="1200"/>
            <a:t>Does the pattern for counts of accidents directly correlate to severity of accidents?</a:t>
          </a:r>
          <a:br>
            <a:rPr lang="en-US" sz="1400" kern="1200"/>
          </a:br>
          <a:r>
            <a:rPr lang="en-US" sz="1400" kern="1200"/>
            <a:t>Is there any pattern when number of accidents are aggregated monthly?</a:t>
          </a:r>
          <a:br>
            <a:rPr lang="en-US" sz="1400" kern="1200"/>
          </a:br>
          <a:r>
            <a:rPr lang="en-US" sz="1400" kern="1200"/>
            <a:t>Verify most accidents are during rush hour and is the pattern consistent when viewed aggregated monthly?</a:t>
          </a:r>
          <a:br>
            <a:rPr lang="en-US" sz="1400" kern="1200"/>
          </a:br>
          <a:r>
            <a:rPr lang="en-US" sz="1400" kern="1200"/>
            <a:t>Is rain/snow weather a major factor to the number of accidents?</a:t>
          </a:r>
          <a:endParaRPr lang="en-US" sz="1400" b="1" i="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5358691" y="1541569"/>
        <a:ext cx="4701634" cy="2709106"/>
      </dsp:txXfrm>
    </dsp:sp>
    <dsp:sp modelId="{5AA676D2-9D9F-4C4E-B4A6-49B5EDE3E9D8}">
      <dsp:nvSpPr>
        <dsp:cNvPr id="0" name=""/>
        <dsp:cNvSpPr/>
      </dsp:nvSpPr>
      <dsp:spPr>
        <a:xfrm>
          <a:off x="5553725" y="4329169"/>
          <a:ext cx="4311566" cy="1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11/01/2020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9961-8DF8-4DA1-ABE4-7F3E89C415A6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6599-04D8-4803-B6A0-EC240CAB95BF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2F2A-5E7D-48CE-AB0A-6CB766EFBC03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8B1D-F114-4ED0-BC89-96E3848F0150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76C9-548C-4B9E-B6AE-457FFC27E2E3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FEFC5-81CF-498F-B3CF-58362667DE28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B0F1E-1D0A-4779-9F40-0E22BE415C4E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01ECB-2FEB-4312-B298-C2B46EA3DDE8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7352-3817-4B69-9B58-93324D558054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9E4B-4A82-4C41-BEAE-7B4C948F0FD8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51E1-DAAD-4BF8-B304-E6BAE97D54F6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525C5-92DB-404A-B565-64B5CE50CD75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6FEA6-B584-4FC3-A569-2F9D39399A7F}" type="datetime1">
              <a:rPr lang="en-US" smtClean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2284" y="3444079"/>
            <a:ext cx="610744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US Accidents Analysis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23139" y="4150067"/>
            <a:ext cx="45457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 err="1">
                <a:solidFill>
                  <a:schemeClr val="bg1"/>
                </a:solidFill>
              </a:rPr>
              <a:t>Sumit</a:t>
            </a:r>
            <a:r>
              <a:rPr lang="en-US" sz="2000" dirty="0">
                <a:solidFill>
                  <a:schemeClr val="bg1"/>
                </a:solidFill>
              </a:rPr>
              <a:t> Malik, Doug Johnston, Laury Benoit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21CB9-DE97-40CB-8D57-C8FFED24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818D0F2-4858-4F0A-9BB8-82D65B7CC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3480"/>
            <a:ext cx="5294716" cy="39710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897B6-96CD-4D43-871C-8BC3B4EC9A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"/>
          <a:stretch/>
        </p:blipFill>
        <p:spPr>
          <a:xfrm>
            <a:off x="6253817" y="1470643"/>
            <a:ext cx="5294715" cy="39167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B937F-3AB9-494B-9184-AA28FC72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1D72D-AF31-4994-BF87-755A9278218B}"/>
              </a:ext>
            </a:extLst>
          </p:cNvPr>
          <p:cNvSpPr txBox="1"/>
          <p:nvPr/>
        </p:nvSpPr>
        <p:spPr>
          <a:xfrm>
            <a:off x="3633123" y="626864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Severity Per State</a:t>
            </a:r>
          </a:p>
        </p:txBody>
      </p:sp>
    </p:spTree>
    <p:extLst>
      <p:ext uri="{BB962C8B-B14F-4D97-AF65-F5344CB8AC3E}">
        <p14:creationId xmlns:p14="http://schemas.microsoft.com/office/powerpoint/2010/main" val="137108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icture containing bird&#10;&#10;Description automatically generated">
            <a:extLst>
              <a:ext uri="{FF2B5EF4-FFF2-40B4-BE49-F238E27FC236}">
                <a16:creationId xmlns:a16="http://schemas.microsoft.com/office/drawing/2014/main" id="{9C297A7B-5545-4436-8E7C-16105B007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 r="1" b="1"/>
          <a:stretch/>
        </p:blipFill>
        <p:spPr>
          <a:xfrm>
            <a:off x="1114426" y="574722"/>
            <a:ext cx="9128219" cy="6283278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1CA94-56C8-4584-9D8F-BD22541B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428E537-E56B-49CA-B596-52598082FBE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EFBDE-2620-4097-967F-2298A25317AB}"/>
              </a:ext>
            </a:extLst>
          </p:cNvPr>
          <p:cNvSpPr txBox="1"/>
          <p:nvPr/>
        </p:nvSpPr>
        <p:spPr>
          <a:xfrm>
            <a:off x="3346520" y="165963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Different States Per 1000</a:t>
            </a:r>
          </a:p>
        </p:txBody>
      </p:sp>
    </p:spTree>
    <p:extLst>
      <p:ext uri="{BB962C8B-B14F-4D97-AF65-F5344CB8AC3E}">
        <p14:creationId xmlns:p14="http://schemas.microsoft.com/office/powerpoint/2010/main" val="200768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6A08E4-C000-4864-B026-BD28F1110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 r="1" b="1"/>
          <a:stretch/>
        </p:blipFill>
        <p:spPr>
          <a:xfrm>
            <a:off x="1126367" y="566291"/>
            <a:ext cx="9237401" cy="6358432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FAAAB-52FA-4CF7-A4DA-E58D6427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428E537-E56B-49CA-B596-52598082FBE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96167-855E-47C7-9DC4-8BBFFAD0FF21}"/>
              </a:ext>
            </a:extLst>
          </p:cNvPr>
          <p:cNvSpPr txBox="1"/>
          <p:nvPr/>
        </p:nvSpPr>
        <p:spPr>
          <a:xfrm>
            <a:off x="3264633" y="196959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Different States Per 1000 Sq. Miles</a:t>
            </a:r>
          </a:p>
        </p:txBody>
      </p:sp>
    </p:spTree>
    <p:extLst>
      <p:ext uri="{BB962C8B-B14F-4D97-AF65-F5344CB8AC3E}">
        <p14:creationId xmlns:p14="http://schemas.microsoft.com/office/powerpoint/2010/main" val="315318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0A6F79A-E1E4-4D8E-A6A9-6D1A25E40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r="-1" b="-1"/>
          <a:stretch/>
        </p:blipFill>
        <p:spPr>
          <a:xfrm>
            <a:off x="643467" y="1606728"/>
            <a:ext cx="5294716" cy="364454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79B90D3-E942-4778-95EF-AB8A67E0C3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r="-1" b="-1"/>
          <a:stretch/>
        </p:blipFill>
        <p:spPr>
          <a:xfrm>
            <a:off x="6253817" y="1606730"/>
            <a:ext cx="5294715" cy="364454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7EE091-B3B4-4C37-8BB6-C40BEB8B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FBED8-ECA9-4704-940C-78DEA8BE4886}"/>
              </a:ext>
            </a:extLst>
          </p:cNvPr>
          <p:cNvSpPr txBox="1"/>
          <p:nvPr/>
        </p:nvSpPr>
        <p:spPr>
          <a:xfrm>
            <a:off x="3633123" y="626864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Month</a:t>
            </a:r>
          </a:p>
        </p:txBody>
      </p:sp>
    </p:spTree>
    <p:extLst>
      <p:ext uri="{BB962C8B-B14F-4D97-AF65-F5344CB8AC3E}">
        <p14:creationId xmlns:p14="http://schemas.microsoft.com/office/powerpoint/2010/main" val="370114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2E9D90-CB60-44FD-9A9A-66D2C2CF5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6" b="-1"/>
          <a:stretch/>
        </p:blipFill>
        <p:spPr>
          <a:xfrm>
            <a:off x="1114427" y="372746"/>
            <a:ext cx="9421646" cy="6485254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A4068-C1F1-4351-A35E-BC9730C4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4AF8D-5722-46AA-83A7-4008BED58D17}"/>
              </a:ext>
            </a:extLst>
          </p:cNvPr>
          <p:cNvSpPr txBox="1"/>
          <p:nvPr/>
        </p:nvSpPr>
        <p:spPr>
          <a:xfrm>
            <a:off x="3523941" y="101425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Day</a:t>
            </a:r>
          </a:p>
        </p:txBody>
      </p:sp>
    </p:spTree>
    <p:extLst>
      <p:ext uri="{BB962C8B-B14F-4D97-AF65-F5344CB8AC3E}">
        <p14:creationId xmlns:p14="http://schemas.microsoft.com/office/powerpoint/2010/main" val="125202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1978-647C-44B1-ABA6-1572383B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Hourly Patterns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181B3-BB5D-4A75-8038-A58EFDC7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CD20D26-C6C0-4716-8344-921257AC1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36" y="2136621"/>
            <a:ext cx="5576079" cy="4182059"/>
          </a:xfrm>
          <a:prstGeom prst="rect">
            <a:avLst/>
          </a:prstGeom>
        </p:spPr>
      </p:pic>
      <p:pic>
        <p:nvPicPr>
          <p:cNvPr id="10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EB18B3-5ADB-4AF8-9F0D-ADC80A336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r="-1" b="-1"/>
          <a:stretch/>
        </p:blipFill>
        <p:spPr>
          <a:xfrm>
            <a:off x="838200" y="2157832"/>
            <a:ext cx="5133975" cy="4182059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6872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D90C73-445A-4D99-94AC-838CD3B51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 r="1" b="1"/>
          <a:stretch/>
        </p:blipFill>
        <p:spPr>
          <a:xfrm>
            <a:off x="1114427" y="541568"/>
            <a:ext cx="9176384" cy="6316432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26A7C-B6E9-41DE-B0C4-6EFF7535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428E537-E56B-49CA-B596-52598082FBE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17530-7D4F-4D4C-93D9-555B3785ACD9}"/>
              </a:ext>
            </a:extLst>
          </p:cNvPr>
          <p:cNvSpPr txBox="1"/>
          <p:nvPr/>
        </p:nvSpPr>
        <p:spPr>
          <a:xfrm>
            <a:off x="3517117" y="172236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Weather Conditions</a:t>
            </a:r>
          </a:p>
        </p:txBody>
      </p:sp>
    </p:spTree>
    <p:extLst>
      <p:ext uri="{BB962C8B-B14F-4D97-AF65-F5344CB8AC3E}">
        <p14:creationId xmlns:p14="http://schemas.microsoft.com/office/powerpoint/2010/main" val="300593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EF4B-66E7-4573-BD1E-26A5F596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640080"/>
            <a:ext cx="6274590" cy="401834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Q &amp; A</a:t>
            </a:r>
            <a:br>
              <a:rPr lang="en-US" sz="6000" dirty="0"/>
            </a:b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45B216-2D81-4F92-BFE1-1468B4AD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00" r="2" b="2"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583EE-945B-4078-8690-F98D778F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4092" y="6356350"/>
            <a:ext cx="1199707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28E537-E56B-49CA-B596-52598082FBE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7464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5B110-6C70-40B3-BF88-D80ADEAF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1978-647C-44B1-ABA6-1572383B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181B3-BB5D-4A75-8038-A58EFDC7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15B36-A4DA-4183-BD07-2BF71D86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40" y="2435194"/>
            <a:ext cx="9363143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6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1978-647C-44B1-ABA6-1572383B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Mining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181B3-BB5D-4A75-8038-A58EFDC7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CE7ED24-1110-4127-8952-00969B237B6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52449067"/>
              </p:ext>
            </p:extLst>
          </p:nvPr>
        </p:nvGraphicFramePr>
        <p:xfrm>
          <a:off x="1000874" y="2374051"/>
          <a:ext cx="10352926" cy="4336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901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1978-647C-44B1-ABA6-1572383B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Mining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181B3-BB5D-4A75-8038-A58EFDC7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CE7ED24-1110-4127-8952-00969B237B6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6068856"/>
              </p:ext>
            </p:extLst>
          </p:nvPr>
        </p:nvGraphicFramePr>
        <p:xfrm>
          <a:off x="1000874" y="2374051"/>
          <a:ext cx="10352926" cy="4336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412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8934B-952B-4D57-AB5C-F7FB60F4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" r="335" b="-1"/>
          <a:stretch/>
        </p:blipFill>
        <p:spPr>
          <a:xfrm>
            <a:off x="643467" y="1606747"/>
            <a:ext cx="5294716" cy="3644503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9DA3541-6E1D-4B36-87DE-4D11DBC0C1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6" b="-1"/>
          <a:stretch/>
        </p:blipFill>
        <p:spPr>
          <a:xfrm>
            <a:off x="6253817" y="1606730"/>
            <a:ext cx="5294715" cy="364454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FD8BEB-5C5A-4247-9DD4-9DC74457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37E5A-48A5-4332-AC0E-1EADA5E89D47}"/>
              </a:ext>
            </a:extLst>
          </p:cNvPr>
          <p:cNvSpPr txBox="1"/>
          <p:nvPr/>
        </p:nvSpPr>
        <p:spPr>
          <a:xfrm>
            <a:off x="3633123" y="626864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Time Zone</a:t>
            </a:r>
          </a:p>
        </p:txBody>
      </p:sp>
    </p:spTree>
    <p:extLst>
      <p:ext uri="{BB962C8B-B14F-4D97-AF65-F5344CB8AC3E}">
        <p14:creationId xmlns:p14="http://schemas.microsoft.com/office/powerpoint/2010/main" val="318267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9E5859-EE72-4118-ABA7-18B715601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" r="613" b="-1"/>
          <a:stretch/>
        </p:blipFill>
        <p:spPr>
          <a:xfrm>
            <a:off x="643467" y="1606728"/>
            <a:ext cx="5294716" cy="36445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9A7C73-4F90-4714-A4F4-ED2E6B26F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r="689" b="-1"/>
          <a:stretch/>
        </p:blipFill>
        <p:spPr>
          <a:xfrm>
            <a:off x="6253817" y="1606730"/>
            <a:ext cx="5294715" cy="36445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5620E-3FB8-41AA-9152-02A5607A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07BD8-14D3-41F5-BE46-96A4EF37C6DA}"/>
              </a:ext>
            </a:extLst>
          </p:cNvPr>
          <p:cNvSpPr txBox="1"/>
          <p:nvPr/>
        </p:nvSpPr>
        <p:spPr>
          <a:xfrm>
            <a:off x="3633123" y="626864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Severity in different Time zone</a:t>
            </a:r>
          </a:p>
        </p:txBody>
      </p:sp>
    </p:spTree>
    <p:extLst>
      <p:ext uri="{BB962C8B-B14F-4D97-AF65-F5344CB8AC3E}">
        <p14:creationId xmlns:p14="http://schemas.microsoft.com/office/powerpoint/2010/main" val="3807864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3FCC487-72AB-4128-8FD5-D27AA1B6A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r="516" b="-1"/>
          <a:stretch/>
        </p:blipFill>
        <p:spPr>
          <a:xfrm>
            <a:off x="1114426" y="349260"/>
            <a:ext cx="9455765" cy="6508740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CB990-EAA5-4B62-B76A-D4FCA287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3D1D1-F8C6-4933-B069-78C1266EAEA3}"/>
              </a:ext>
            </a:extLst>
          </p:cNvPr>
          <p:cNvSpPr txBox="1"/>
          <p:nvPr/>
        </p:nvSpPr>
        <p:spPr>
          <a:xfrm>
            <a:off x="3379431" y="67305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Severity in Time Zone</a:t>
            </a:r>
          </a:p>
        </p:txBody>
      </p:sp>
    </p:spTree>
    <p:extLst>
      <p:ext uri="{BB962C8B-B14F-4D97-AF65-F5344CB8AC3E}">
        <p14:creationId xmlns:p14="http://schemas.microsoft.com/office/powerpoint/2010/main" val="38650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DC99FB5-EE48-408A-A4AD-B2A452C38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r="-1" b="-1"/>
          <a:stretch/>
        </p:blipFill>
        <p:spPr>
          <a:xfrm>
            <a:off x="1114427" y="325774"/>
            <a:ext cx="9489884" cy="6532225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A306C-FF50-4917-B5C5-F31A4B77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087B1-2286-4303-913C-76909610E9D3}"/>
              </a:ext>
            </a:extLst>
          </p:cNvPr>
          <p:cNvSpPr txBox="1"/>
          <p:nvPr/>
        </p:nvSpPr>
        <p:spPr>
          <a:xfrm>
            <a:off x="3452314" y="141107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Different Time Zone per Population of 1000</a:t>
            </a:r>
          </a:p>
        </p:txBody>
      </p:sp>
    </p:spTree>
    <p:extLst>
      <p:ext uri="{BB962C8B-B14F-4D97-AF65-F5344CB8AC3E}">
        <p14:creationId xmlns:p14="http://schemas.microsoft.com/office/powerpoint/2010/main" val="25631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B6EB3B-BE51-4BE7-9C5D-223FE1C96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32" y="576001"/>
            <a:ext cx="8479747" cy="62451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6D4E4-84E9-4190-940C-6F3F00BE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28E537-E56B-49CA-B596-52598082FBE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7787A-ADBD-4DA3-AC2A-3FBD903225C6}"/>
              </a:ext>
            </a:extLst>
          </p:cNvPr>
          <p:cNvSpPr txBox="1"/>
          <p:nvPr/>
        </p:nvSpPr>
        <p:spPr>
          <a:xfrm>
            <a:off x="3633123" y="626864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State</a:t>
            </a:r>
          </a:p>
        </p:txBody>
      </p:sp>
    </p:spTree>
    <p:extLst>
      <p:ext uri="{BB962C8B-B14F-4D97-AF65-F5344CB8AC3E}">
        <p14:creationId xmlns:p14="http://schemas.microsoft.com/office/powerpoint/2010/main" val="55956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Century Gothic</vt:lpstr>
      <vt:lpstr>Segoe UI Light</vt:lpstr>
      <vt:lpstr>Office Theme</vt:lpstr>
      <vt:lpstr>Slide 1</vt:lpstr>
      <vt:lpstr>Overview</vt:lpstr>
      <vt:lpstr>Data Mining</vt:lpstr>
      <vt:lpstr>Data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Hourly Patterns </vt:lpstr>
      <vt:lpstr>PowerPoint Presentation</vt:lpstr>
      <vt:lpstr>Q &amp; A </vt:lpstr>
      <vt:lpstr>Slide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2020-01-11T14:37:38Z</dcterms:created>
  <dcterms:modified xsi:type="dcterms:W3CDTF">2020-01-11T15:19:58Z</dcterms:modified>
</cp:coreProperties>
</file>